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  <p:sldMasterId id="2147483658" r:id="rId5"/>
    <p:sldMasterId id="2147483661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263" r:id="rId9"/>
    <p:sldId id="264" r:id="rId10"/>
    <p:sldId id="268" r:id="rId11"/>
    <p:sldId id="274" r:id="rId12"/>
    <p:sldId id="269" r:id="rId13"/>
    <p:sldId id="276" r:id="rId14"/>
    <p:sldId id="275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B811E3-1791-F44D-830E-8A8FFD33A1CD}">
          <p14:sldIdLst>
            <p14:sldId id="256"/>
            <p14:sldId id="257"/>
            <p14:sldId id="263"/>
            <p14:sldId id="264"/>
            <p14:sldId id="268"/>
            <p14:sldId id="274"/>
            <p14:sldId id="269"/>
            <p14:sldId id="276"/>
            <p14:sldId id="275"/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B51"/>
    <a:srgbClr val="5887DA"/>
    <a:srgbClr val="00A268"/>
    <a:srgbClr val="91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6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0FC441-59F3-4142-8D45-9E015920A5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CC8EC-C26D-E04A-8842-AF0FDC81A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68453-A426-7F4C-9227-F474D1E38960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1562A-33CF-8D4C-9ADC-16DE577708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CF2CA-1C3F-3343-B2A6-BB50F29447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9F9CF-75D0-D747-B2E7-83329433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133ED-057E-7348-818D-ADF2446F25E1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879A-D1DA-8140-870D-31B1E795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6DC4776-8D10-ED4F-BC4C-18E9CB1D9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5340"/>
            <a:ext cx="105156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SHOULD BE CONSISTENT IN SIZE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92819E-FCD9-7C49-88BD-BDD9800D85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0190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5887DA"/>
              </a:buClr>
              <a:defRPr/>
            </a:lvl1pPr>
            <a:lvl2pPr>
              <a:buClr>
                <a:srgbClr val="5887DA"/>
              </a:buClr>
              <a:defRPr/>
            </a:lvl2pPr>
          </a:lstStyle>
          <a:p>
            <a:pPr lvl="0"/>
            <a:r>
              <a:rPr lang="en-US" dirty="0"/>
              <a:t>Copy should be consistent in size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10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A8607CE-7FCE-7E46-913B-0B0CE8B30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5340"/>
            <a:ext cx="105156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HEADLINE SHOULD BE CONSISTENT IN SIZE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3D939D-8695-384E-B91F-BC690ED552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0190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buClr>
                <a:srgbClr val="5887D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Clr>
                <a:srgbClr val="5887D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Copy Should be Consistent in Size and Location</a:t>
            </a:r>
          </a:p>
        </p:txBody>
      </p:sp>
    </p:spTree>
    <p:extLst>
      <p:ext uri="{BB962C8B-B14F-4D97-AF65-F5344CB8AC3E}">
        <p14:creationId xmlns:p14="http://schemas.microsoft.com/office/powerpoint/2010/main" val="308551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222BE9-C780-FB4C-B932-8AEA3DA4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40"/>
            <a:ext cx="105156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 SHOULD BE CONSISTENT IN SIZE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E6D201-D259-7741-87D0-EF7833A1E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90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Copy should be consistent in size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318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A83D0-8739-264B-8712-4E427166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40"/>
            <a:ext cx="105156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 SHOULD BE CONSISTENT IN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A7A57-3DAB-1F4E-9214-8BC5DB2EE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190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Copy should be consistent in size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138A5DC-D7D2-6346-B730-307E6FD319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4043" y="3673389"/>
            <a:ext cx="4337957" cy="31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887DA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87D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A83D0-8739-264B-8712-4E427166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40"/>
            <a:ext cx="105156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 SHOULD BE CONSISTENT IN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A7A57-3DAB-1F4E-9214-8BC5DB2EE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190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Copy should be consistent in size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46D0C-DF02-3B42-87F8-D17D7C18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88050"/>
            <a:ext cx="121920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32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887DA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87D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CD1731-FD7A-A243-A3A0-BFC45FDA3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88050"/>
            <a:ext cx="12192000" cy="86995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7B49A04-DDED-444B-BF03-30419ACD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40"/>
            <a:ext cx="105156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 SHOULD BE CONSISTENT IN SIZE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C11429-423D-7C49-96A5-EA2DFFE72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190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Copy should be consistent in size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919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201B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5887DA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887D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s://www.linkedin.com/company/nyshfa-nyscal/?viewAsMember=true" TargetMode="External"/><Relationship Id="rId7" Type="http://schemas.openxmlformats.org/officeDocument/2006/relationships/hyperlink" Target="https://twitter.com/NYSHFA_NYSCA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hyperlink" Target="https://www.facebook.com/NYSHFA.NYSCAL/" TargetMode="Externa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mailto:lvolk@nyshfa.org" TargetMode="External"/><Relationship Id="rId7" Type="http://schemas.openxmlformats.org/officeDocument/2006/relationships/hyperlink" Target="https://www.facebook.com/NYSHFA.NYSCAL/" TargetMode="External"/><Relationship Id="rId2" Type="http://schemas.openxmlformats.org/officeDocument/2006/relationships/hyperlink" Target="mailto:Jpappalardi@nyshf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hyperlink" Target="https://www.linkedin.com/company/nyshfa-nyscal/?viewAsMember=true" TargetMode="External"/><Relationship Id="rId10" Type="http://schemas.openxmlformats.org/officeDocument/2006/relationships/image" Target="../media/image6.emf"/><Relationship Id="rId4" Type="http://schemas.openxmlformats.org/officeDocument/2006/relationships/hyperlink" Target="mailto:nleveille@nyshfa.org" TargetMode="External"/><Relationship Id="rId9" Type="http://schemas.openxmlformats.org/officeDocument/2006/relationships/hyperlink" Target="https://twitter.com/NYSHFA_NYSC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ahcancal.org/products/temporary-nurse-aide" TargetMode="External"/><Relationship Id="rId2" Type="http://schemas.openxmlformats.org/officeDocument/2006/relationships/hyperlink" Target="https://educate.ahcancal.org/products/temporary-feeding-assista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hfa-nyscal.org/american-health-care-association-training-programs/" TargetMode="External"/><Relationship Id="rId2" Type="http://schemas.openxmlformats.org/officeDocument/2006/relationships/hyperlink" Target="https://www.nyshfa-nyscal.org/files/2020/04/AHCA-How-to-Create-and-Register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shfa-nyscal.org/american-health-care-association-training-progra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E20462-E985-A345-8EDC-BEBC69F8A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"/>
          <a:stretch/>
        </p:blipFill>
        <p:spPr>
          <a:xfrm>
            <a:off x="-145748" y="-22302"/>
            <a:ext cx="12483496" cy="7121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56FA2F-E208-7F4F-A79E-85EE17BDF4E4}"/>
              </a:ext>
            </a:extLst>
          </p:cNvPr>
          <p:cNvSpPr txBox="1"/>
          <p:nvPr/>
        </p:nvSpPr>
        <p:spPr>
          <a:xfrm>
            <a:off x="647699" y="5313199"/>
            <a:ext cx="10659637" cy="1231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b="1" dirty="0">
                <a:solidFill>
                  <a:srgbClr val="5887DA"/>
                </a:solidFill>
                <a:latin typeface="Avenir Next Condensed Demi Bold" panose="020B0503020202020204" pitchFamily="34" charset="0"/>
              </a:rPr>
              <a:t> </a:t>
            </a:r>
            <a:r>
              <a:rPr lang="en-US" sz="4000" b="1" dirty="0">
                <a:solidFill>
                  <a:srgbClr val="201B51"/>
                </a:solidFill>
                <a:latin typeface="Avenir Next Condensed Demi Bold" panose="020B0503020202020204" pitchFamily="34" charset="0"/>
              </a:rPr>
              <a:t>CMS 1135 Waivers to Enhance Workforce Staff</a:t>
            </a:r>
          </a:p>
          <a:p>
            <a:pPr algn="r"/>
            <a:r>
              <a:rPr lang="en-US" sz="3200" b="1" dirty="0">
                <a:solidFill>
                  <a:srgbClr val="5887DA"/>
                </a:solidFill>
                <a:latin typeface="Avenir Next Condensed Demi Bold" panose="020B0503020202020204" pitchFamily="34" charset="0"/>
              </a:rPr>
              <a:t>Strategies to Implement Temporary Waivers </a:t>
            </a:r>
            <a:endParaRPr lang="en-US" sz="3200" dirty="0">
              <a:solidFill>
                <a:srgbClr val="5887DA"/>
              </a:solidFill>
              <a:latin typeface="Avenir Roman" panose="02000503020000020003" pitchFamily="2" charset="0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C88D0EE-2DD2-DF42-94F2-43EF9BBC4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28" y="6453426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628C1181-B551-1B4E-AD19-C4417540B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96" y="6453426"/>
            <a:ext cx="368300" cy="3683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D3741BA-B3ED-E542-B4B9-C3244ED0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802" y="6453426"/>
            <a:ext cx="368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4101-FAD6-4309-8411-645B1167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951"/>
            <a:ext cx="10515600" cy="999241"/>
          </a:xfrm>
        </p:spPr>
        <p:txBody>
          <a:bodyPr/>
          <a:lstStyle/>
          <a:p>
            <a:pPr algn="ctr"/>
            <a:r>
              <a:rPr lang="en-US" dirty="0"/>
              <a:t>What Are the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4C32-4F53-48B8-9288-88BC9A89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90"/>
            <a:ext cx="10515600" cy="444812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up your plan for training and education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Appoint a Coordinator to track onboarding requirements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Reassign staff capable of feeding residents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Recruit workers in the community who have lost their jobs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access to computers for on-line courses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new staff receive an on-boarding program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instructor(s) to assist staff completing course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Conduct demonstrations, observations and competency checks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Oversight: monitor and supervise program with accurate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timely documentation </a:t>
            </a:r>
          </a:p>
        </p:txBody>
      </p:sp>
    </p:spTree>
    <p:extLst>
      <p:ext uri="{BB962C8B-B14F-4D97-AF65-F5344CB8AC3E}">
        <p14:creationId xmlns:p14="http://schemas.microsoft.com/office/powerpoint/2010/main" val="12230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C2FF-84A0-4288-9FE9-0A3B1E1E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3168"/>
            <a:ext cx="10515600" cy="1638121"/>
          </a:xfrm>
        </p:spPr>
        <p:txBody>
          <a:bodyPr/>
          <a:lstStyle/>
          <a:p>
            <a:pPr marL="0" indent="0">
              <a:buNone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with Us by Email or Social!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AA583C-BAB0-C748-8138-B942B72026B5}"/>
              </a:ext>
            </a:extLst>
          </p:cNvPr>
          <p:cNvSpPr txBox="1">
            <a:spLocks/>
          </p:cNvSpPr>
          <p:nvPr/>
        </p:nvSpPr>
        <p:spPr>
          <a:xfrm>
            <a:off x="6434668" y="2641600"/>
            <a:ext cx="4919132" cy="2731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500"/>
              </a:spcAft>
              <a:buNone/>
            </a:pPr>
            <a:r>
              <a:rPr lang="en-US" sz="2400" dirty="0" err="1">
                <a:solidFill>
                  <a:srgbClr val="201B51"/>
                </a:solidFill>
                <a:hlinkClick r:id="rId2"/>
              </a:rPr>
              <a:t>jpappalardi@nyshfa.org</a:t>
            </a:r>
            <a:endParaRPr lang="en-US" sz="2400" dirty="0">
              <a:solidFill>
                <a:srgbClr val="201B51"/>
              </a:solidFill>
            </a:endParaRPr>
          </a:p>
          <a:p>
            <a:pPr marL="0" indent="0" algn="l">
              <a:lnSpc>
                <a:spcPct val="100000"/>
              </a:lnSpc>
              <a:spcAft>
                <a:spcPts val="400"/>
              </a:spcAft>
              <a:buNone/>
            </a:pPr>
            <a:endParaRPr lang="en-US" sz="2400" dirty="0">
              <a:solidFill>
                <a:srgbClr val="201B51"/>
              </a:solidFill>
            </a:endParaRPr>
          </a:p>
          <a:p>
            <a:pPr marL="0" indent="0" algn="l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dirty="0" err="1">
                <a:solidFill>
                  <a:srgbClr val="201B51"/>
                </a:solidFill>
                <a:hlinkClick r:id="rId3"/>
              </a:rPr>
              <a:t>lvolk@nyshfa.org</a:t>
            </a:r>
            <a:endParaRPr lang="en-US" sz="2400" dirty="0">
              <a:solidFill>
                <a:srgbClr val="201B51"/>
              </a:solidFill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>
              <a:solidFill>
                <a:srgbClr val="201B51"/>
              </a:solidFill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err="1">
                <a:solidFill>
                  <a:srgbClr val="201B51"/>
                </a:solidFill>
                <a:hlinkClick r:id="rId4"/>
              </a:rPr>
              <a:t>nleveille@nyshfa.org</a:t>
            </a:r>
            <a:endParaRPr lang="en-US" sz="2400" dirty="0">
              <a:solidFill>
                <a:srgbClr val="201B5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84318E-920B-1A49-96AE-6867AE2B74C7}"/>
              </a:ext>
            </a:extLst>
          </p:cNvPr>
          <p:cNvSpPr txBox="1">
            <a:spLocks/>
          </p:cNvSpPr>
          <p:nvPr/>
        </p:nvSpPr>
        <p:spPr>
          <a:xfrm>
            <a:off x="1433690" y="2675467"/>
            <a:ext cx="4752622" cy="326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Jackie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Pappalardi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i="1" dirty="0">
                <a:solidFill>
                  <a:srgbClr val="5887DA"/>
                </a:solidFill>
              </a:rPr>
              <a:t>Executive Director, Foundation for Quality Care</a:t>
            </a:r>
          </a:p>
          <a:p>
            <a:pPr marL="0" indent="0" algn="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Lisa Volk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i="1" dirty="0">
                <a:solidFill>
                  <a:srgbClr val="5887DA"/>
                </a:solidFill>
              </a:rPr>
              <a:t>Director, Clinical &amp; Quality Services</a:t>
            </a:r>
            <a:endParaRPr lang="en-US" sz="1400" dirty="0">
              <a:solidFill>
                <a:srgbClr val="5887DA"/>
              </a:solidFill>
            </a:endParaRPr>
          </a:p>
          <a:p>
            <a:pPr marL="0" indent="0" algn="r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Nancy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Leveille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i="1" dirty="0">
                <a:solidFill>
                  <a:srgbClr val="5887DA"/>
                </a:solidFill>
              </a:rPr>
              <a:t>Director, Special Projects and Education Development</a:t>
            </a:r>
            <a:endParaRPr lang="en-US" sz="1400" dirty="0">
              <a:solidFill>
                <a:srgbClr val="5887DA"/>
              </a:solidFill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576AA2AA-D94E-7440-8A1F-7D5D2DFEF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60" y="6052961"/>
            <a:ext cx="368300" cy="368300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144964A-74E4-064B-AA10-6B902E6C6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28" y="6052961"/>
            <a:ext cx="368300" cy="368300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9F921150-8519-8F4C-8357-F316B23A1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734" y="6052961"/>
            <a:ext cx="368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77A1AF9-B5EB-744F-82D2-8114FA4B3102}"/>
              </a:ext>
            </a:extLst>
          </p:cNvPr>
          <p:cNvSpPr txBox="1">
            <a:spLocks/>
          </p:cNvSpPr>
          <p:nvPr/>
        </p:nvSpPr>
        <p:spPr>
          <a:xfrm>
            <a:off x="707010" y="301658"/>
            <a:ext cx="10646790" cy="886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01B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/>
              <a:t>Temporary Waived Training and Certification of Nurse Aides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CD7FBEC-C531-3F4F-973B-BF8EC92A2089}"/>
              </a:ext>
            </a:extLst>
          </p:cNvPr>
          <p:cNvSpPr txBox="1">
            <a:spLocks/>
          </p:cNvSpPr>
          <p:nvPr/>
        </p:nvSpPr>
        <p:spPr>
          <a:xfrm>
            <a:off x="838200" y="1366887"/>
            <a:ext cx="10515600" cy="4949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assist with potential staffing challenges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employed for 4 months, the CNA must meet the training and certification requirements under §483.35(d).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CNAs must demonstrate competency in skills and techniques necessary to care for residents’ needs, as identified through resident assessments, and described in the plan of care.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CNAs can be recruited and rehired who retired and/or their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2-year certification lapsed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 performance reviews and training based on the outcome reviews are waved at this time</a:t>
            </a:r>
          </a:p>
        </p:txBody>
      </p:sp>
    </p:spTree>
    <p:extLst>
      <p:ext uri="{BB962C8B-B14F-4D97-AF65-F5344CB8AC3E}">
        <p14:creationId xmlns:p14="http://schemas.microsoft.com/office/powerpoint/2010/main" val="193478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68FC40-9774-084A-AC84-EFE9AED4B4C9}"/>
              </a:ext>
            </a:extLst>
          </p:cNvPr>
          <p:cNvSpPr txBox="1">
            <a:spLocks/>
          </p:cNvSpPr>
          <p:nvPr/>
        </p:nvSpPr>
        <p:spPr>
          <a:xfrm>
            <a:off x="763571" y="1206632"/>
            <a:ext cx="10590229" cy="45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 out to former employees: RN, LPN, CNA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 recruit CNAs who did not renew their 2-year CNA certification.  Renewal is waived during the pandemic.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Reassess unit tasks that can be reassigned to other staff including the Social Workers, PT, OT and Speech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Recruit nursing students and available health care assistants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Reassign employees in non-clinical departments to feed residents with training and supervision provided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 out to people in the community competent to provide basic care to residents with training provided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1FAB12-32BC-924B-BB0B-367347A9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072"/>
            <a:ext cx="10515600" cy="78242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Strategies to Enhance Workforce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3115-678A-4ED1-93EB-FAC8FAB4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072"/>
            <a:ext cx="10515600" cy="78242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Strategies to Enhance Workforce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72D4-EF2B-40A0-8060-2F02657E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497"/>
            <a:ext cx="10515600" cy="4703975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up Huddle at the beginning of each shift to communicate any changes with staff such as changes in policies, PPE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Recognize and support staff who can lead other staff and affect overall positivity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Pharmacist to review unnecessary medications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IDT to work together to eliminate/reduce treatments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daily review and demonstration of Infection Control practice and correct use of equipment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Recognize when staff need to take a break or need emotional support to deal with death, dying and grief.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the </a:t>
            </a:r>
            <a:r>
              <a:rPr lang="en-US" sz="2400" b="1" i="1" dirty="0">
                <a:solidFill>
                  <a:srgbClr val="5887DA"/>
                </a:solidFill>
              </a:rPr>
              <a:t>Emotional Support Helpline </a:t>
            </a:r>
            <a:r>
              <a:rPr lang="en-US" sz="2400" b="1" dirty="0">
                <a:solidFill>
                  <a:srgbClr val="5887DA"/>
                </a:solidFill>
              </a:rPr>
              <a:t>1-844-863-9314</a:t>
            </a:r>
            <a:b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8 AM - 10 PM, 7 days/week for staff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5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9E4F-5D09-49B4-A7DB-7F0B8E94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499"/>
            <a:ext cx="10515600" cy="829559"/>
          </a:xfrm>
        </p:spPr>
        <p:txBody>
          <a:bodyPr/>
          <a:lstStyle/>
          <a:p>
            <a:pPr algn="ctr"/>
            <a:r>
              <a:rPr lang="en-US" dirty="0"/>
              <a:t>Additional Waivers to Alleviate Workforce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D040-CEE3-4E13-8DB9-B3CE2431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1" y="1216058"/>
            <a:ext cx="10590229" cy="509990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Relief of 3-Day prior hospitalization requirement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accurate logs for admissions, transfers and discharges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Relief of timeframe requirements for submission of: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MDS assessments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Payroll-Based Journal (PBJ staffing data)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Maintain accurate staffing records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Suspension of Pre-Admission Screening and Annual Resident Review (PASRR) Assessments for 30 days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 specific discharge information re to mental illness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Suspension of requirement for resident group participation and physician in-person visits</a:t>
            </a:r>
          </a:p>
        </p:txBody>
      </p:sp>
    </p:spTree>
    <p:extLst>
      <p:ext uri="{BB962C8B-B14F-4D97-AF65-F5344CB8AC3E}">
        <p14:creationId xmlns:p14="http://schemas.microsoft.com/office/powerpoint/2010/main" val="256407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9C11-54A1-4807-A755-41C69D64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927"/>
            <a:ext cx="10515600" cy="820132"/>
          </a:xfrm>
        </p:spPr>
        <p:txBody>
          <a:bodyPr/>
          <a:lstStyle/>
          <a:p>
            <a:r>
              <a:rPr lang="en-US" dirty="0"/>
              <a:t>American Health Care Association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4248-5CFA-4650-BC0E-B2FC005D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167"/>
            <a:ext cx="10515600" cy="49143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5887DA"/>
                </a:solidFill>
              </a:rPr>
              <a:t>One Hour On-Line Feeding Assistant Program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used for current ancillary staff and new staff temporary staff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Post-test is included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Utilize competencies demonstration checklists</a:t>
            </a:r>
          </a:p>
          <a:p>
            <a:pPr marL="457200" lvl="1" indent="0" algn="l">
              <a:buNone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https://educate.ahcancal.org/products/temporary-feeding-assistant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>
                <a:solidFill>
                  <a:srgbClr val="5887DA"/>
                </a:solidFill>
              </a:rPr>
              <a:t>Temporary Nurse Aid Program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used for current non-CNA or new temporary nurse aid staff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8-hour online course: additional time for competency demonstration</a:t>
            </a:r>
          </a:p>
          <a:p>
            <a:pPr marL="457200" lvl="1" indent="0" algn="l">
              <a:buNone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https://educate.ahcancal.org/products/temporary-nurse-aide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l">
              <a:buNone/>
            </a:pP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l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 accessing links above? </a:t>
            </a:r>
          </a:p>
          <a:p>
            <a:pPr marL="457200" lvl="1" indent="0" algn="l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 and paste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URL site address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your browser.</a:t>
            </a:r>
          </a:p>
        </p:txBody>
      </p:sp>
    </p:spTree>
    <p:extLst>
      <p:ext uri="{BB962C8B-B14F-4D97-AF65-F5344CB8AC3E}">
        <p14:creationId xmlns:p14="http://schemas.microsoft.com/office/powerpoint/2010/main" val="185862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0E041F-7BA9-1D40-9900-2DDD09A2D1DC}"/>
              </a:ext>
            </a:extLst>
          </p:cNvPr>
          <p:cNvSpPr txBox="1">
            <a:spLocks/>
          </p:cNvSpPr>
          <p:nvPr/>
        </p:nvSpPr>
        <p:spPr>
          <a:xfrm>
            <a:off x="838200" y="395927"/>
            <a:ext cx="10515600" cy="82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American Health Care Association Training Programs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24F51A-F116-6E4D-A3AB-F3EFC760C7C5}"/>
              </a:ext>
            </a:extLst>
          </p:cNvPr>
          <p:cNvSpPr txBox="1">
            <a:spLocks/>
          </p:cNvSpPr>
          <p:nvPr/>
        </p:nvSpPr>
        <p:spPr>
          <a:xfrm>
            <a:off x="838200" y="1500190"/>
            <a:ext cx="10515600" cy="469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87D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AHCA Instructions to Access Training Programs: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hlinkClick r:id="rId2"/>
              </a:rPr>
              <a:t>https://www.nyshfa-nyscal.org/files/2020/04/AHCA-How-to-Create-and-Register.pdf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hlinkClick r:id="rId3"/>
              </a:rPr>
              <a:t>https://www.nyshfa-nyscal.org/american-health-care-association-training-programs/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2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D886-59CF-4B9E-9A0D-952229A0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90"/>
            <a:ext cx="10515600" cy="4697410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Competency Checklists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provided checklists or facility checklists through your NATP or Paid Feeding Assistant Programs</a:t>
            </a:r>
          </a:p>
          <a:p>
            <a:pPr marL="0" indent="0" algn="l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/>
            <a:r>
              <a:rPr lang="en-US" dirty="0">
                <a:hlinkClick r:id="rId2"/>
              </a:rPr>
              <a:t>https://www.nyshfa-nyscal.org/american-health-care-association-training-programs/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BFDFA6-0B82-E944-AA2E-024D9739993D}"/>
              </a:ext>
            </a:extLst>
          </p:cNvPr>
          <p:cNvSpPr txBox="1">
            <a:spLocks/>
          </p:cNvSpPr>
          <p:nvPr/>
        </p:nvSpPr>
        <p:spPr>
          <a:xfrm>
            <a:off x="838200" y="395927"/>
            <a:ext cx="10515600" cy="82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American Health Care Association 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144117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3D34-063C-4DE6-BA87-D086614D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792"/>
            <a:ext cx="10515600" cy="886119"/>
          </a:xfrm>
        </p:spPr>
        <p:txBody>
          <a:bodyPr/>
          <a:lstStyle/>
          <a:p>
            <a:r>
              <a:rPr lang="en-US" dirty="0"/>
              <a:t>How 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280E-623E-48C2-81C2-D7F63A2D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452486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the training programs needed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the competency checklists for each program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facility currently uses an approved NATP or Paid Feeding Program: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your competency lists with the two new AHCA programs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program and checklists that works best for your facility.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 ancillary staff you have in house that could be trained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best method to train your staff: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Onsite: instructor led small group and/or online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Online: at home with instructor support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55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365CB373B4E7469538CB853C8DD062" ma:contentTypeVersion="9" ma:contentTypeDescription="Create a new document." ma:contentTypeScope="" ma:versionID="09d5bbb7a4d62bfbee79c47e8ad5787f">
  <xsd:schema xmlns:xsd="http://www.w3.org/2001/XMLSchema" xmlns:xs="http://www.w3.org/2001/XMLSchema" xmlns:p="http://schemas.microsoft.com/office/2006/metadata/properties" xmlns:ns3="293f08cc-203b-4c08-94b9-aeab20f523e8" targetNamespace="http://schemas.microsoft.com/office/2006/metadata/properties" ma:root="true" ma:fieldsID="f311befb5c413403fe1813c2306661a3" ns3:_="">
    <xsd:import namespace="293f08cc-203b-4c08-94b9-aeab20f523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f08cc-203b-4c08-94b9-aeab20f52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7409D3-9289-4A82-8E24-F1C2E7BB2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3f08cc-203b-4c08-94b9-aeab20f52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89AF32-AB14-4B18-AD73-4F42EC77AD82}">
  <ds:schemaRefs>
    <ds:schemaRef ds:uri="http://purl.org/dc/elements/1.1/"/>
    <ds:schemaRef ds:uri="http://schemas.microsoft.com/office/2006/metadata/properties"/>
    <ds:schemaRef ds:uri="293f08cc-203b-4c08-94b9-aeab20f523e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435F76-CB13-469E-BFE6-DA80081BE0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71717</TotalTime>
  <Words>790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Condensed Demi Bold</vt:lpstr>
      <vt:lpstr>Avenir Roman</vt:lpstr>
      <vt:lpstr>Calibri</vt:lpstr>
      <vt:lpstr>Wingdings</vt:lpstr>
      <vt:lpstr>1_Office Theme</vt:lpstr>
      <vt:lpstr>3_Office Theme</vt:lpstr>
      <vt:lpstr>Custom Design</vt:lpstr>
      <vt:lpstr>PowerPoint Presentation</vt:lpstr>
      <vt:lpstr>PowerPoint Presentation</vt:lpstr>
      <vt:lpstr> Strategies to Enhance Workforce  </vt:lpstr>
      <vt:lpstr> Strategies to Enhance Workforce  </vt:lpstr>
      <vt:lpstr>Additional Waivers to Alleviate Workforce Stress</vt:lpstr>
      <vt:lpstr>American Health Care Association Training</vt:lpstr>
      <vt:lpstr>PowerPoint Presentation</vt:lpstr>
      <vt:lpstr>PowerPoint Presentation</vt:lpstr>
      <vt:lpstr>How To Get Started</vt:lpstr>
      <vt:lpstr>What Are the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Busch</dc:creator>
  <cp:lastModifiedBy>Jessica Van Wormer</cp:lastModifiedBy>
  <cp:revision>120</cp:revision>
  <cp:lastPrinted>2018-09-19T15:58:49Z</cp:lastPrinted>
  <dcterms:created xsi:type="dcterms:W3CDTF">2018-03-06T16:33:40Z</dcterms:created>
  <dcterms:modified xsi:type="dcterms:W3CDTF">2020-04-07T14:12:52Z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0x01010054365CB373B4E7469538CB853C8DD062</vt:lpwstr>
  </property>
</Properties>
</file>